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6" r:id="rId2"/>
    <p:sldId id="268" r:id="rId3"/>
    <p:sldId id="261" r:id="rId4"/>
    <p:sldId id="277" r:id="rId5"/>
    <p:sldId id="278" r:id="rId6"/>
    <p:sldId id="275" r:id="rId7"/>
    <p:sldId id="272" r:id="rId8"/>
    <p:sldId id="273" r:id="rId9"/>
  </p:sldIdLst>
  <p:sldSz cx="9906000" cy="6858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2A4F68"/>
    <a:srgbClr val="003255"/>
    <a:srgbClr val="CBD8D8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046" autoAdjust="0"/>
  </p:normalViewPr>
  <p:slideViewPr>
    <p:cSldViewPr snapToGrid="0" showGuides="1">
      <p:cViewPr varScale="1">
        <p:scale>
          <a:sx n="111" d="100"/>
          <a:sy n="111" d="100"/>
        </p:scale>
        <p:origin x="-129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870D-4E47-45B1-9379-299E3B2DDDA6}" type="datetimeFigureOut">
              <a:rPr lang="es-ES_tradnl" smtClean="0"/>
              <a:pPr/>
              <a:t>13/08/2018</a:t>
            </a:fld>
            <a:endParaRPr lang="es-ES_trad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1E78-2CE2-4153-895C-729046C99671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9882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2821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6661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388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839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7973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1E78-2CE2-4153-895C-729046C99671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6541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s-ES_trad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311" y="1195000"/>
            <a:ext cx="8207375" cy="1337889"/>
          </a:xfrm>
        </p:spPr>
        <p:txBody>
          <a:bodyPr anchor="t" anchorCtr="0">
            <a:noAutofit/>
          </a:bodyPr>
          <a:lstStyle>
            <a:lvl1pPr algn="ctr">
              <a:defRPr sz="4000" spc="-7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9310" y="311151"/>
            <a:ext cx="8207375" cy="555307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400" spc="1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s-ES_tradnl" dirty="0"/>
          </a:p>
        </p:txBody>
      </p:sp>
      <p:cxnSp>
        <p:nvCxnSpPr>
          <p:cNvPr id="7" name="ToolBarVLine_ght Connector 3_705547512"/>
          <p:cNvCxnSpPr/>
          <p:nvPr userDrawn="1"/>
        </p:nvCxnSpPr>
        <p:spPr>
          <a:xfrm>
            <a:off x="2865000" y="1077236"/>
            <a:ext cx="417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16" y="6309677"/>
            <a:ext cx="1051200" cy="394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2853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54" userDrawn="1">
          <p15:clr>
            <a:srgbClr val="FBAE40"/>
          </p15:clr>
        </p15:guide>
        <p15:guide id="2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22935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s-ES_tradnl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9313" y="1052511"/>
            <a:ext cx="8207375" cy="648000"/>
          </a:xfrm>
        </p:spPr>
        <p:txBody>
          <a:bodyPr>
            <a:noAutofit/>
          </a:bodyPr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2pPr>
            <a:lvl3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3pPr>
            <a:lvl4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 baseline="0"/>
            </a:lvl1pPr>
          </a:lstStyle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019431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6656" y="2997200"/>
            <a:ext cx="8207376" cy="648000"/>
          </a:xfr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56656" y="1700981"/>
            <a:ext cx="8192688" cy="1151757"/>
          </a:xfrm>
        </p:spPr>
        <p:txBody>
          <a:bodyPr anchor="b" anchorCtr="0"/>
          <a:lstStyle>
            <a:lvl1pPr>
              <a:defRPr spc="-1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45752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2" orient="horz" pos="1888" userDrawn="1">
          <p15:clr>
            <a:srgbClr val="FBAE40"/>
          </p15:clr>
        </p15:guide>
        <p15:guide id="3" orient="horz" pos="179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tift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6656" y="2997200"/>
            <a:ext cx="8207376" cy="648000"/>
          </a:xfrm>
        </p:spPr>
        <p:txBody>
          <a:bodyPr>
            <a:no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400" spc="0" baseline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56656" y="1700981"/>
            <a:ext cx="8192688" cy="1151756"/>
          </a:xfrm>
        </p:spPr>
        <p:txBody>
          <a:bodyPr anchor="b" anchorCtr="0"/>
          <a:lstStyle>
            <a:lvl1pPr>
              <a:defRPr spc="-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865223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797" userDrawn="1">
          <p15:clr>
            <a:srgbClr val="FBAE40"/>
          </p15:clr>
        </p15:guide>
        <p15:guide id="2" orient="horz" pos="18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484313"/>
            <a:ext cx="3490912" cy="4321175"/>
          </a:xfrm>
        </p:spPr>
        <p:txBody>
          <a:bodyPr/>
          <a:lstStyle>
            <a:lvl4pPr marL="666000" indent="-198000">
              <a:buSzPct val="100000"/>
              <a:buFontTx/>
              <a:buBlip>
                <a:blip r:embed="rId2"/>
              </a:buBlip>
              <a:defRPr/>
            </a:lvl4pPr>
            <a:lvl5pPr marL="1080000" indent="-198000">
              <a:buSzPct val="100000"/>
              <a:buFontTx/>
              <a:buBlip>
                <a:blip r:embed="rId2"/>
              </a:buBlip>
              <a:defRPr/>
            </a:lvl5pPr>
            <a:lvl6pPr marL="1080000" indent="-198000">
              <a:buFontTx/>
              <a:buBlip>
                <a:blip r:embed="rId2"/>
              </a:buBlip>
              <a:defRPr/>
            </a:lvl6pPr>
            <a:lvl7pPr marL="1080000" indent="-198000">
              <a:buFontTx/>
              <a:buBlip>
                <a:blip r:embed="rId2"/>
              </a:buBlip>
              <a:defRPr/>
            </a:lvl7pPr>
            <a:lvl8pPr marL="1080000" indent="-198000">
              <a:buFontTx/>
              <a:buBlip>
                <a:blip r:embed="rId2"/>
              </a:buBlip>
              <a:defRPr/>
            </a:lvl8pPr>
            <a:lvl9pPr marL="1080000" indent="-198000"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65774" y="1484313"/>
            <a:ext cx="3490914" cy="4321175"/>
          </a:xfrm>
        </p:spPr>
        <p:txBody>
          <a:bodyPr/>
          <a:lstStyle>
            <a:lvl4pPr marL="666000" indent="-198000">
              <a:buSzPct val="100000"/>
              <a:buFontTx/>
              <a:buBlip>
                <a:blip r:embed="rId2"/>
              </a:buBlip>
              <a:defRPr/>
            </a:lvl4pPr>
            <a:lvl5pPr marL="1080000" indent="-198000">
              <a:buSzPct val="100000"/>
              <a:buFontTx/>
              <a:buBlip>
                <a:blip r:embed="rId2"/>
              </a:buBlip>
              <a:defRPr/>
            </a:lvl5pPr>
            <a:lvl6pPr marL="1080000" indent="-198000">
              <a:buSzPct val="100000"/>
              <a:buFontTx/>
              <a:buBlip>
                <a:blip r:embed="rId2"/>
              </a:buBlip>
              <a:defRPr/>
            </a:lvl6pPr>
            <a:lvl7pPr marL="1080000" indent="-198000">
              <a:buSzPct val="100000"/>
              <a:buFontTx/>
              <a:buBlip>
                <a:blip r:embed="rId2"/>
              </a:buBlip>
              <a:defRPr/>
            </a:lvl7pPr>
            <a:lvl8pPr marL="1080000" indent="-198000">
              <a:buSzPct val="100000"/>
              <a:buFontTx/>
              <a:buBlip>
                <a:blip r:embed="rId2"/>
              </a:buBlip>
              <a:defRPr/>
            </a:lvl8pPr>
            <a:lvl9pPr marL="1080000" indent="-198000">
              <a:buSzPct val="100000"/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2621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49313" y="1052513"/>
            <a:ext cx="8207375" cy="64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pc="0" baseline="0">
                <a:latin typeface="+mn-lt"/>
              </a:defRPr>
            </a:lvl1pPr>
            <a:lvl2pPr marL="0" indent="0" algn="ctr">
              <a:buFont typeface="Arial" panose="020B0604020202020204" pitchFamily="34" charset="0"/>
              <a:buNone/>
              <a:defRPr spc="0" baseline="0">
                <a:latin typeface="+mn-lt"/>
              </a:defRPr>
            </a:lvl2pPr>
            <a:lvl3pPr marL="0" indent="0" algn="ctr">
              <a:buFont typeface="Arial" panose="020B0604020202020204" pitchFamily="34" charset="0"/>
              <a:buNone/>
              <a:defRPr spc="0" baseline="0">
                <a:latin typeface="+mn-lt"/>
              </a:defRPr>
            </a:lvl3pPr>
            <a:lvl4pPr marL="0" indent="0" algn="ctr">
              <a:buNone/>
              <a:defRPr spc="0" baseline="0">
                <a:latin typeface="+mn-lt"/>
              </a:defRPr>
            </a:lvl4pPr>
            <a:lvl5pPr marL="0" indent="0" algn="ctr">
              <a:buNone/>
              <a:defRPr spc="0" baseline="0"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837894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3028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74" y="3014379"/>
            <a:ext cx="2268000" cy="850900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560387" y="6092825"/>
            <a:ext cx="8785225" cy="323850"/>
          </a:xfrm>
        </p:spPr>
        <p:txBody>
          <a:bodyPr anchor="b" anchorCtr="0"/>
          <a:lstStyle>
            <a:lvl1pPr algn="ctr">
              <a:defRPr kern="800" spc="0" baseline="0">
                <a:latin typeface="+mn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latin typeface="+mn-lt"/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latin typeface="+mn-lt"/>
              </a:defRPr>
            </a:lvl3pPr>
            <a:lvl4pPr marL="0" indent="0" algn="ctr">
              <a:spcBef>
                <a:spcPts val="0"/>
              </a:spcBef>
              <a:buNone/>
              <a:defRPr sz="1400">
                <a:latin typeface="+mn-lt"/>
              </a:defRPr>
            </a:lvl4pPr>
            <a:lvl5pPr marL="0" indent="0" algn="ctr">
              <a:lnSpc>
                <a:spcPct val="135000"/>
              </a:lnSpc>
              <a:spcBef>
                <a:spcPts val="0"/>
              </a:spcBef>
              <a:buNone/>
              <a:defRPr sz="1400"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/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/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/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9590173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ß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0"/>
          </p:nvPr>
        </p:nvSpPr>
        <p:spPr>
          <a:xfrm>
            <a:off x="560388" y="6092825"/>
            <a:ext cx="8785225" cy="323849"/>
          </a:xfrm>
        </p:spPr>
        <p:txBody>
          <a:bodyPr anchor="b" anchorCtr="0"/>
          <a:lstStyle>
            <a:lvl1pPr algn="ctr">
              <a:defRPr kern="800" spc="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n-lt"/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00" y="3013200"/>
            <a:ext cx="2268000" cy="850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913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311" y="2673350"/>
            <a:ext cx="8207375" cy="1332000"/>
          </a:xfrm>
        </p:spPr>
        <p:txBody>
          <a:bodyPr anchor="t" anchorCtr="0">
            <a:noAutofit/>
          </a:bodyPr>
          <a:lstStyle>
            <a:lvl1pPr algn="ctr">
              <a:lnSpc>
                <a:spcPct val="110000"/>
              </a:lnSpc>
              <a:defRPr sz="4000" spc="-7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9313" y="538290"/>
            <a:ext cx="8207375" cy="181121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400" spc="1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s-ES_tradnl" dirty="0"/>
          </a:p>
        </p:txBody>
      </p:sp>
      <p:cxnSp>
        <p:nvCxnSpPr>
          <p:cNvPr id="7" name="ToolBarVLine_ght Connector 3_705547512"/>
          <p:cNvCxnSpPr/>
          <p:nvPr userDrawn="1"/>
        </p:nvCxnSpPr>
        <p:spPr>
          <a:xfrm>
            <a:off x="2865000" y="2559534"/>
            <a:ext cx="41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16" y="6309677"/>
            <a:ext cx="1051200" cy="394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118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80" userDrawn="1">
          <p15:clr>
            <a:srgbClr val="FBAE40"/>
          </p15:clr>
        </p15:guide>
        <p15:guide id="2" orient="horz" pos="16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312738"/>
            <a:ext cx="7731125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44475" y="1201738"/>
            <a:ext cx="4619625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6500" y="1201738"/>
            <a:ext cx="4621213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94125" y="6596063"/>
            <a:ext cx="23114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Exposé Logistikpark Rade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250" y="6416063"/>
            <a:ext cx="432000" cy="18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575B-F6DF-4A37-AB04-AFBAD39369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8024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3" y="1484313"/>
            <a:ext cx="8207375" cy="4321176"/>
          </a:xfrm>
        </p:spPr>
        <p:txBody>
          <a:bodyPr/>
          <a:lstStyle>
            <a:lvl4pPr marL="666000" indent="-198000">
              <a:buSzPct val="100000"/>
              <a:buFontTx/>
              <a:buBlip>
                <a:blip r:embed="rId2"/>
              </a:buBlip>
              <a:defRPr/>
            </a:lvl4pPr>
            <a:lvl5pPr marL="1080000" indent="-198000">
              <a:buSzPct val="100000"/>
              <a:buFontTx/>
              <a:buBlip>
                <a:blip r:embed="rId2"/>
              </a:buBlip>
              <a:defRPr/>
            </a:lvl5pPr>
            <a:lvl6pPr marL="1080000" indent="-198000">
              <a:buFontTx/>
              <a:buBlip>
                <a:blip r:embed="rId2"/>
              </a:buBlip>
              <a:defRPr/>
            </a:lvl6pPr>
            <a:lvl7pPr marL="1080000" indent="-198000">
              <a:buFontTx/>
              <a:buBlip>
                <a:blip r:embed="rId2"/>
              </a:buBlip>
              <a:defRPr/>
            </a:lvl7pPr>
            <a:lvl8pPr marL="1080000" indent="-198000">
              <a:buFontTx/>
              <a:buBlip>
                <a:blip r:embed="rId2"/>
              </a:buBlip>
              <a:defRPr/>
            </a:lvl8pPr>
            <a:lvl9pPr marL="1080000" indent="-198000"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2314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063" y="312738"/>
            <a:ext cx="7731125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44475" y="1201738"/>
            <a:ext cx="9393238" cy="525621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94125" y="6596063"/>
            <a:ext cx="23114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Exposé Logistikpark Rade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4B1A-25F5-481F-BD10-06D6DBE9CE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205713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565775" y="1484313"/>
            <a:ext cx="3490913" cy="4321175"/>
          </a:xfrm>
        </p:spPr>
        <p:txBody>
          <a:bodyPr/>
          <a:lstStyle>
            <a:lvl1pPr marL="252000" indent="-252000">
              <a:buFont typeface="+mj-lt"/>
              <a:buNone/>
              <a:defRPr kern="800" spc="100" baseline="0"/>
            </a:lvl1pPr>
            <a:lvl2pPr marL="648000" indent="-360000">
              <a:defRPr kern="800" spc="100" baseline="0"/>
            </a:lvl2pPr>
            <a:lvl3pPr marL="1152000" indent="-504000">
              <a:buFont typeface="Arial" panose="020B0604020202020204" pitchFamily="34" charset="0"/>
              <a:buNone/>
              <a:defRPr kern="800" spc="100" baseline="0">
                <a:latin typeface="+mn-lt"/>
              </a:defRPr>
            </a:lvl3pPr>
            <a:lvl4pPr marL="1152000" indent="-504000">
              <a:buNone/>
              <a:defRPr kern="800" spc="100" baseline="0"/>
            </a:lvl4pPr>
            <a:lvl5pPr marL="1152000" indent="-504000">
              <a:buNone/>
              <a:defRPr kern="800" spc="100" baseline="0"/>
            </a:lvl5pPr>
            <a:lvl6pPr marL="1152000" indent="-504000">
              <a:buNone/>
              <a:defRPr kern="800" spc="100" baseline="0"/>
            </a:lvl6pPr>
            <a:lvl7pPr marL="1152000" indent="-504000">
              <a:buNone/>
              <a:defRPr kern="800" spc="100" baseline="0"/>
            </a:lvl7pPr>
            <a:lvl8pPr marL="1152000" indent="-504000">
              <a:buNone/>
              <a:defRPr kern="800" spc="100" baseline="0"/>
            </a:lvl8pPr>
            <a:lvl9pPr marL="1152000" indent="-504000">
              <a:buNone/>
              <a:defRPr kern="800" spc="100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49312" y="1484312"/>
            <a:ext cx="3490913" cy="4321175"/>
          </a:xfrm>
        </p:spPr>
        <p:txBody>
          <a:bodyPr/>
          <a:lstStyle>
            <a:lvl1pPr marL="252000" indent="-252000">
              <a:buFont typeface="+mj-lt"/>
              <a:buNone/>
              <a:defRPr kern="800" spc="100" baseline="0"/>
            </a:lvl1pPr>
            <a:lvl2pPr marL="648000" indent="-360000">
              <a:defRPr kern="800" spc="100" baseline="0"/>
            </a:lvl2pPr>
            <a:lvl3pPr marL="1152000" indent="-504000">
              <a:buFont typeface="Arial" panose="020B0604020202020204" pitchFamily="34" charset="0"/>
              <a:buNone/>
              <a:defRPr kern="800" spc="100" baseline="0">
                <a:latin typeface="+mn-lt"/>
              </a:defRPr>
            </a:lvl3pPr>
            <a:lvl4pPr marL="1152000" indent="-504000">
              <a:buNone/>
              <a:defRPr kern="800" spc="100" baseline="0"/>
            </a:lvl4pPr>
            <a:lvl5pPr marL="1152000" indent="-504000">
              <a:buNone/>
              <a:defRPr kern="800" spc="100" baseline="0"/>
            </a:lvl5pPr>
            <a:lvl6pPr marL="1152000" indent="-504000">
              <a:buNone/>
              <a:defRPr kern="800" spc="100" baseline="0"/>
            </a:lvl6pPr>
            <a:lvl7pPr marL="1152000" indent="-504000">
              <a:buNone/>
              <a:defRPr kern="800" spc="100" baseline="0"/>
            </a:lvl7pPr>
            <a:lvl8pPr marL="1152000" indent="-504000">
              <a:buNone/>
              <a:defRPr kern="800" spc="100" baseline="0"/>
            </a:lvl8pPr>
            <a:lvl9pPr marL="1152000" indent="-504000">
              <a:buNone/>
              <a:defRPr kern="800" spc="100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282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00475" y="1493786"/>
            <a:ext cx="5256213" cy="4321175"/>
          </a:xfrm>
        </p:spPr>
        <p:txBody>
          <a:bodyPr/>
          <a:lstStyle>
            <a:lvl1pPr marL="252000" indent="-252000">
              <a:buFont typeface="+mj-lt"/>
              <a:buNone/>
              <a:defRPr kern="800" spc="100" baseline="0"/>
            </a:lvl1pPr>
            <a:lvl2pPr marL="648000" indent="-360000">
              <a:defRPr kern="800" spc="100" baseline="0"/>
            </a:lvl2pPr>
            <a:lvl3pPr marL="1152000" indent="-504000">
              <a:buFont typeface="Arial" panose="020B0604020202020204" pitchFamily="34" charset="0"/>
              <a:buNone/>
              <a:defRPr kern="800" spc="100" baseline="0">
                <a:latin typeface="+mn-lt"/>
              </a:defRPr>
            </a:lvl3pPr>
            <a:lvl4pPr marL="1152000" indent="-504000">
              <a:buNone/>
              <a:defRPr kern="800" spc="100" baseline="0"/>
            </a:lvl4pPr>
            <a:lvl5pPr marL="1152000" indent="-504000">
              <a:buNone/>
              <a:defRPr kern="800" spc="100" baseline="0"/>
            </a:lvl5pPr>
            <a:lvl6pPr marL="1152000" indent="-504000">
              <a:buNone/>
              <a:defRPr kern="800" spc="100" baseline="0"/>
            </a:lvl6pPr>
            <a:lvl7pPr marL="1152000" indent="-504000">
              <a:buNone/>
              <a:defRPr kern="800" spc="100" baseline="0"/>
            </a:lvl7pPr>
            <a:lvl8pPr marL="1152000" indent="-504000">
              <a:buNone/>
              <a:defRPr kern="800" spc="100" baseline="0"/>
            </a:lvl8pPr>
            <a:lvl9pPr marL="1152000" indent="-504000">
              <a:buNone/>
              <a:defRPr kern="800" spc="100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80416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3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5414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3" y="2276475"/>
            <a:ext cx="8207375" cy="3529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49313" y="1052513"/>
            <a:ext cx="8207375" cy="648000"/>
          </a:xfrm>
        </p:spPr>
        <p:txBody>
          <a:bodyPr lIns="0" tIns="0" rIns="0" bIns="0"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1pPr>
            <a:lvl2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2pPr>
            <a:lvl3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3pPr>
            <a:lvl4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4pPr>
            <a:lvl5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363648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2276475"/>
            <a:ext cx="3490912" cy="3529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65775" y="2276475"/>
            <a:ext cx="3490913" cy="35290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49313" y="1052513"/>
            <a:ext cx="8207375" cy="648000"/>
          </a:xfrm>
        </p:spPr>
        <p:txBody>
          <a:bodyPr lIns="0" tIns="0" rIns="0" bIns="0"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1pPr>
            <a:lvl2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/>
            </a:lvl2pPr>
            <a:lvl3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3pPr>
            <a:lvl4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/>
            </a:lvl4pPr>
            <a:lvl5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/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474423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14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2" y="2276475"/>
            <a:ext cx="8207375" cy="91478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49313" y="1052513"/>
            <a:ext cx="8207375" cy="648000"/>
          </a:xfrm>
        </p:spPr>
        <p:txBody>
          <a:bodyPr lIns="0" tIns="0" rIns="0" bIns="0"/>
          <a:lstStyle>
            <a:lvl1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1pPr>
            <a:lvl2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2pPr>
            <a:lvl3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3pPr>
            <a:lvl4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4pPr>
            <a:lvl5pPr marL="0" indent="0" algn="ctr">
              <a:lnSpc>
                <a:spcPct val="135000"/>
              </a:lnSpc>
              <a:spcBef>
                <a:spcPts val="0"/>
              </a:spcBef>
              <a:buNone/>
              <a:defRPr spc="0" baseline="0">
                <a:latin typeface="+mn-lt"/>
              </a:defRPr>
            </a:lvl5pPr>
            <a:lvl6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6pPr>
            <a:lvl7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7pPr>
            <a:lvl8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8pPr>
            <a:lvl9pPr marL="0" indent="0" algn="ctr">
              <a:lnSpc>
                <a:spcPct val="135000"/>
              </a:lnSpc>
              <a:spcBef>
                <a:spcPts val="0"/>
              </a:spcBef>
              <a:buNone/>
              <a:defRPr sz="1400" spc="0" baseline="0">
                <a:latin typeface="+mn-lt"/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849312" y="3438525"/>
            <a:ext cx="2448000" cy="23572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3725328" y="3438525"/>
            <a:ext cx="2448000" cy="23574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6"/>
          </p:nvPr>
        </p:nvSpPr>
        <p:spPr>
          <a:xfrm>
            <a:off x="6601344" y="3438525"/>
            <a:ext cx="2448000" cy="23572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_tradn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142453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34">
          <p15:clr>
            <a:srgbClr val="FBAE40"/>
          </p15:clr>
        </p15:guide>
        <p15:guide id="2" orient="horz" pos="6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s-ES_tradnl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849311" y="3429000"/>
            <a:ext cx="2448001" cy="2366800"/>
          </a:xfrm>
        </p:spPr>
        <p:txBody>
          <a:bodyPr/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cap="all" baseline="0"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>
                <a:latin typeface="+mn-lt"/>
              </a:defRPr>
            </a:lvl2pPr>
            <a:lvl3pPr marL="0" indent="0" algn="ctr">
              <a:buFont typeface="Arial" panose="020B0604020202020204" pitchFamily="34" charset="0"/>
              <a:buNone/>
              <a:defRPr spc="0" baseline="0">
                <a:latin typeface="+mn-lt"/>
              </a:defRPr>
            </a:lvl3pPr>
            <a:lvl4pPr marL="0" indent="0" algn="ctr">
              <a:spcBef>
                <a:spcPts val="1000"/>
              </a:spcBef>
              <a:buNone/>
              <a:defRPr spc="0" baseline="0">
                <a:solidFill>
                  <a:srgbClr val="92D050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None/>
              <a:defRPr spc="0" baseline="0">
                <a:solidFill>
                  <a:schemeClr val="tx1"/>
                </a:solidFill>
                <a:latin typeface="+mn-lt"/>
              </a:defRPr>
            </a:lvl5pPr>
            <a:lvl6pPr marL="0" indent="0" algn="ctr">
              <a:buNone/>
              <a:defRPr/>
            </a:lvl6pPr>
            <a:lvl7pPr marL="0" indent="0" algn="ctr">
              <a:buNone/>
              <a:defRPr/>
            </a:lvl7pPr>
            <a:lvl8pPr marL="0" indent="0" algn="ctr">
              <a:buNone/>
              <a:defRPr/>
            </a:lvl8pPr>
            <a:lvl9pPr marL="0" indent="0" algn="ctr"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3725328" y="3429000"/>
            <a:ext cx="2448000" cy="2366963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cap="all" baseline="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spc="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0" indent="0" algn="ctr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kern="1200" spc="0" dirty="0" smtClean="0">
                <a:solidFill>
                  <a:srgbClr val="92D05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_tradnl" sz="1400" kern="1200" spc="0" dirty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0" indent="0" algn="ctr">
              <a:buNone/>
              <a:defRPr spc="0"/>
            </a:lvl6pPr>
            <a:lvl7pPr marL="0" indent="0" algn="ctr">
              <a:buNone/>
              <a:defRPr spc="0"/>
            </a:lvl7pPr>
            <a:lvl8pPr marL="0" indent="0" algn="ctr">
              <a:buNone/>
              <a:defRPr spc="0"/>
            </a:lvl8pPr>
            <a:lvl9pPr marL="0" indent="0" algn="ctr">
              <a:buNone/>
              <a:defRPr spc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6"/>
          </p:nvPr>
        </p:nvSpPr>
        <p:spPr>
          <a:xfrm>
            <a:off x="6601344" y="3429000"/>
            <a:ext cx="2448000" cy="236680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cap="all" baseline="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spc="0" baseline="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0" indent="0" algn="ctr" defTabSz="914400" rtl="0" eaLnBrk="1" latinLnBrk="0" hangingPunct="1">
              <a:lnSpc>
                <a:spcPct val="13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kern="1200" spc="0" baseline="0" dirty="0" smtClean="0">
                <a:solidFill>
                  <a:srgbClr val="92D050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0" indent="0" algn="ctr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_tradnl" sz="1400" kern="1200" spc="0" baseline="0" dirty="0" smtClean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  <a:lvl6pPr marL="0" indent="0" algn="ctr">
              <a:buNone/>
              <a:defRPr baseline="0"/>
            </a:lvl6pPr>
            <a:lvl7pPr marL="0" indent="0" algn="ctr">
              <a:buNone/>
              <a:defRPr baseline="0"/>
            </a:lvl7pPr>
            <a:lvl8pPr marL="0" indent="0" algn="ctr">
              <a:buNone/>
              <a:defRPr baseline="0"/>
            </a:lvl8pPr>
            <a:lvl9pPr marL="0" indent="0" algn="ctr">
              <a:buNone/>
              <a:defRPr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2" name="Bildplatzhalt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12117" y="1762887"/>
            <a:ext cx="1603418" cy="1512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es-ES_tradnl" dirty="0"/>
          </a:p>
        </p:txBody>
      </p:sp>
      <p:sp>
        <p:nvSpPr>
          <p:cNvPr id="17" name="Bildplatzhalter 13"/>
          <p:cNvSpPr>
            <a:spLocks noGrp="1" noChangeAspect="1"/>
          </p:cNvSpPr>
          <p:nvPr>
            <p:ph type="pic" sz="quarter" idx="22"/>
          </p:nvPr>
        </p:nvSpPr>
        <p:spPr>
          <a:xfrm>
            <a:off x="4147619" y="1762887"/>
            <a:ext cx="1603418" cy="1512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es-ES_tradnl" dirty="0"/>
          </a:p>
        </p:txBody>
      </p:sp>
      <p:sp>
        <p:nvSpPr>
          <p:cNvPr id="18" name="Bildplatzhalter 13"/>
          <p:cNvSpPr>
            <a:spLocks noGrp="1" noChangeAspect="1"/>
          </p:cNvSpPr>
          <p:nvPr>
            <p:ph type="pic" sz="quarter" idx="23"/>
          </p:nvPr>
        </p:nvSpPr>
        <p:spPr>
          <a:xfrm>
            <a:off x="7023635" y="1757871"/>
            <a:ext cx="1603418" cy="1512000"/>
          </a:xfrm>
          <a:prstGeom prst="ellipse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2709170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63">
          <p15:clr>
            <a:srgbClr val="FBAE40"/>
          </p15:clr>
        </p15:guide>
        <p15:guide id="0" orient="horz" pos="11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6228000"/>
            <a:ext cx="9906000" cy="63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lipse 27"/>
          <p:cNvSpPr>
            <a:spLocks noChangeAspect="1"/>
          </p:cNvSpPr>
          <p:nvPr userDrawn="1"/>
        </p:nvSpPr>
        <p:spPr>
          <a:xfrm>
            <a:off x="600476" y="6404694"/>
            <a:ext cx="360000" cy="317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6656" y="415512"/>
            <a:ext cx="8192688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s-ES_tradnl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0389" y="1484313"/>
            <a:ext cx="8785224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36650" y="6460489"/>
            <a:ext cx="444341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ES_tradnl"/>
              <a:t>Exposé Logistikpark Rade</a:t>
            </a:r>
            <a:endParaRPr lang="es-ES_tradn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3363" y="6460489"/>
            <a:ext cx="43200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es-ES_tradnl" sz="10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fld id="{6C0037DC-074C-4A4C-BAAA-466415BD29EF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3" y="6404694"/>
            <a:ext cx="865464" cy="324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0" r:id="rId3"/>
    <p:sldLayoutId id="2147483671" r:id="rId4"/>
    <p:sldLayoutId id="2147483666" r:id="rId5"/>
    <p:sldLayoutId id="2147483660" r:id="rId6"/>
    <p:sldLayoutId id="2147483664" r:id="rId7"/>
    <p:sldLayoutId id="2147483665" r:id="rId8"/>
    <p:sldLayoutId id="2147483667" r:id="rId9"/>
    <p:sldLayoutId id="2147483663" r:id="rId10"/>
    <p:sldLayoutId id="2147483651" r:id="rId11"/>
    <p:sldLayoutId id="2147483662" r:id="rId12"/>
    <p:sldLayoutId id="2147483652" r:id="rId13"/>
    <p:sldLayoutId id="2147483654" r:id="rId14"/>
    <p:sldLayoutId id="2147483655" r:id="rId15"/>
    <p:sldLayoutId id="2147483668" r:id="rId16"/>
    <p:sldLayoutId id="2147483669" r:id="rId17"/>
    <p:sldLayoutId id="2147483649" r:id="rId18"/>
    <p:sldLayoutId id="2147483672" r:id="rId19"/>
    <p:sldLayoutId id="2147483673" r:id="rId20"/>
  </p:sldLayoutIdLst>
  <p:hf hdr="0" dt="0"/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300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0" indent="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88000" algn="l" defTabSz="914400" rtl="0" eaLnBrk="1" latinLnBrk="0" hangingPunct="1">
        <a:lnSpc>
          <a:spcPct val="135000"/>
        </a:lnSpc>
        <a:spcBef>
          <a:spcPts val="0"/>
        </a:spcBef>
        <a:buFontTx/>
        <a:buBlip>
          <a:blip r:embed="rId23"/>
        </a:buBlip>
        <a:defRPr sz="1400" kern="1200" spc="100" baseline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666000" indent="-198000" algn="l" defTabSz="914400" rtl="0" eaLnBrk="1" latinLnBrk="0" hangingPunct="1">
        <a:lnSpc>
          <a:spcPct val="135000"/>
        </a:lnSpc>
        <a:spcBef>
          <a:spcPts val="0"/>
        </a:spcBef>
        <a:buClr>
          <a:schemeClr val="accent6">
            <a:lumMod val="75000"/>
          </a:schemeClr>
        </a:buClr>
        <a:buSzPct val="100000"/>
        <a:buFontTx/>
        <a:buBlip>
          <a:blip r:embed="rId24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98000" algn="l" defTabSz="914400" rtl="0" eaLnBrk="1" latinLnBrk="0" hangingPunct="1">
        <a:lnSpc>
          <a:spcPct val="135000"/>
        </a:lnSpc>
        <a:spcBef>
          <a:spcPts val="0"/>
        </a:spcBef>
        <a:buSzPct val="100000"/>
        <a:buFontTx/>
        <a:buBlip>
          <a:blip r:embed="rId24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98000" algn="l" defTabSz="914400" rtl="0" eaLnBrk="1" latinLnBrk="0" hangingPunct="1">
        <a:lnSpc>
          <a:spcPct val="135000"/>
        </a:lnSpc>
        <a:spcBef>
          <a:spcPts val="0"/>
        </a:spcBef>
        <a:buSzPct val="100000"/>
        <a:buFontTx/>
        <a:buBlip>
          <a:blip r:embed="rId24"/>
        </a:buBlip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98000" algn="l" defTabSz="914400" rtl="0" eaLnBrk="1" latinLnBrk="0" hangingPunct="1">
        <a:lnSpc>
          <a:spcPct val="135000"/>
        </a:lnSpc>
        <a:spcBef>
          <a:spcPts val="0"/>
        </a:spcBef>
        <a:buSzPct val="100000"/>
        <a:buFontTx/>
        <a:buBlip>
          <a:blip r:embed="rId24"/>
        </a:buBlip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98000" algn="l" defTabSz="914400" rtl="0" eaLnBrk="1" latinLnBrk="0" hangingPunct="1">
        <a:lnSpc>
          <a:spcPct val="135000"/>
        </a:lnSpc>
        <a:spcBef>
          <a:spcPts val="0"/>
        </a:spcBef>
        <a:buSzPct val="100000"/>
        <a:buFontTx/>
        <a:buBlip>
          <a:blip r:embed="rId24"/>
        </a:buBlip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98000" algn="l" defTabSz="914400" rtl="0" eaLnBrk="1" latinLnBrk="0" hangingPunct="1">
        <a:lnSpc>
          <a:spcPct val="135000"/>
        </a:lnSpc>
        <a:spcBef>
          <a:spcPts val="0"/>
        </a:spcBef>
        <a:buSzPct val="100000"/>
        <a:buFontTx/>
        <a:buBlip>
          <a:blip r:embed="rId24"/>
        </a:buBlip>
        <a:defRPr sz="1400" kern="1200" spc="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120" userDrawn="1">
          <p15:clr>
            <a:srgbClr val="F26B43"/>
          </p15:clr>
        </p15:guide>
        <p15:guide id="2" pos="535" userDrawn="1">
          <p15:clr>
            <a:srgbClr val="F26B43"/>
          </p15:clr>
        </p15:guide>
        <p15:guide id="3" pos="5705" userDrawn="1">
          <p15:clr>
            <a:srgbClr val="F26B43"/>
          </p15:clr>
        </p15:guide>
        <p15:guide id="4" orient="horz" pos="3657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7" pos="716" userDrawn="1">
          <p15:clr>
            <a:srgbClr val="F26B43"/>
          </p15:clr>
        </p15:guide>
        <p15:guide id="8" pos="3506" userDrawn="1">
          <p15:clr>
            <a:srgbClr val="F26B43"/>
          </p15:clr>
        </p15:guide>
        <p15:guide id="9" pos="2734" userDrawn="1">
          <p15:clr>
            <a:srgbClr val="F26B43"/>
          </p15:clr>
        </p15:guide>
        <p15:guide id="10" orient="horz" pos="255" userDrawn="1">
          <p15:clr>
            <a:srgbClr val="F26B43"/>
          </p15:clr>
        </p15:guide>
        <p15:guide id="11" pos="5887" userDrawn="1">
          <p15:clr>
            <a:srgbClr val="F26B43"/>
          </p15:clr>
        </p15:guide>
        <p15:guide id="12" pos="3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Ludwigsfelde Header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99" y="6151631"/>
            <a:ext cx="1726602" cy="6477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49313" y="826931"/>
            <a:ext cx="8207375" cy="6286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kern="1200" cap="all" spc="-7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400" b="1" dirty="0" err="1">
                <a:solidFill>
                  <a:srgbClr val="002060"/>
                </a:solidFill>
              </a:rPr>
              <a:t>projektentwicklung</a:t>
            </a:r>
            <a:r>
              <a:rPr lang="de-DE" altLang="de-DE" sz="3400" b="1" dirty="0">
                <a:solidFill>
                  <a:srgbClr val="002060"/>
                </a:solidFill>
              </a:rPr>
              <a:t/>
            </a:r>
            <a:br>
              <a:rPr lang="de-DE" altLang="de-DE" sz="3400" b="1" dirty="0">
                <a:solidFill>
                  <a:srgbClr val="002060"/>
                </a:solidFill>
              </a:rPr>
            </a:br>
            <a:r>
              <a:rPr lang="de-DE" altLang="de-DE" sz="3400" b="1" dirty="0">
                <a:solidFill>
                  <a:srgbClr val="002060"/>
                </a:solidFill>
              </a:rPr>
              <a:t>Ludwigsfelde</a:t>
            </a:r>
            <a:r>
              <a:rPr lang="de-DE" altLang="de-DE" sz="3600" b="1" dirty="0">
                <a:solidFill>
                  <a:schemeClr val="bg1"/>
                </a:solidFill>
              </a:rPr>
              <a:t/>
            </a:r>
            <a:br>
              <a:rPr lang="de-DE" altLang="de-DE" sz="3600" b="1" dirty="0">
                <a:solidFill>
                  <a:schemeClr val="bg1"/>
                </a:solidFill>
              </a:rPr>
            </a:b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9" name="Untertitel 9"/>
          <p:cNvSpPr>
            <a:spLocks noGrp="1"/>
          </p:cNvSpPr>
          <p:nvPr>
            <p:ph type="subTitle" idx="1"/>
          </p:nvPr>
        </p:nvSpPr>
        <p:spPr>
          <a:xfrm>
            <a:off x="849313" y="276956"/>
            <a:ext cx="8207375" cy="372594"/>
          </a:xfrm>
        </p:spPr>
        <p:txBody>
          <a:bodyPr/>
          <a:lstStyle/>
          <a:p>
            <a:r>
              <a:rPr lang="es-ES_tradnl" dirty="0">
                <a:solidFill>
                  <a:srgbClr val="002060"/>
                </a:solidFill>
              </a:rPr>
              <a:t>Exposé</a:t>
            </a:r>
          </a:p>
        </p:txBody>
      </p:sp>
      <p:cxnSp>
        <p:nvCxnSpPr>
          <p:cNvPr id="10" name="ToolBarVLine_ght Connector 3_705547512"/>
          <p:cNvCxnSpPr/>
          <p:nvPr/>
        </p:nvCxnSpPr>
        <p:spPr>
          <a:xfrm>
            <a:off x="2865000" y="740905"/>
            <a:ext cx="4176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620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363" y="415512"/>
            <a:ext cx="8485981" cy="504000"/>
          </a:xfrm>
        </p:spPr>
        <p:txBody>
          <a:bodyPr/>
          <a:lstStyle/>
          <a:p>
            <a:pPr algn="l"/>
            <a:r>
              <a:rPr lang="de-DE" dirty="0"/>
              <a:t>Lage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984" y="415512"/>
            <a:ext cx="4515381" cy="580548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741103" y="2411073"/>
            <a:ext cx="94593" cy="94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3363" y="1618593"/>
            <a:ext cx="4587757" cy="4722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8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Blip>
                <a:blip r:embed="rId3"/>
              </a:buBlip>
              <a:defRPr sz="1400" kern="1200" spc="100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666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Tx/>
              <a:buBlip>
                <a:blip r:embed="rId4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altLang="de-DE" sz="1300" dirty="0"/>
              <a:t>Ludwigsfelde befindet sich am südlichen Berliner Ring (Autobahn A10), welcher unmittelbar in </a:t>
            </a:r>
            <a:r>
              <a:rPr lang="de-DE" altLang="de-DE" sz="1300"/>
              <a:t>die Ost-West- </a:t>
            </a:r>
            <a:r>
              <a:rPr lang="de-DE" altLang="de-DE" sz="1300" dirty="0"/>
              <a:t>Autobahn (A2) übergeht. Die A2 ist sowohl von regionaler als auch von überregionaler Bedeutung. Zudem besteht über die A9 eine direkte Anbindung nach Süd-Europa. Die B 101 verbindet den Süden Berlins mit dem Autobahnring und gewährleistet eine zügige Verbindung in das Stadtzentrum von Berlin.</a:t>
            </a:r>
          </a:p>
          <a:p>
            <a:pPr algn="just"/>
            <a:endParaRPr lang="de-DE" altLang="de-DE" sz="1050" dirty="0"/>
          </a:p>
          <a:p>
            <a:pPr algn="just"/>
            <a:r>
              <a:rPr lang="de-DE" altLang="de-DE" sz="1300" dirty="0"/>
              <a:t>Das Objekt liegt südwestlich des Industriegebiets Ludwigsfelde, östlich vom Gewerbepark „</a:t>
            </a:r>
            <a:r>
              <a:rPr lang="de-DE" altLang="de-DE" sz="1300" dirty="0" err="1"/>
              <a:t>Brandenburgpark</a:t>
            </a:r>
            <a:r>
              <a:rPr lang="de-DE" altLang="de-DE" sz="1300" dirty="0"/>
              <a:t>“ und nördlich vom </a:t>
            </a:r>
            <a:r>
              <a:rPr lang="de-DE" altLang="de-DE" sz="1300" dirty="0" err="1"/>
              <a:t>Preussen</a:t>
            </a:r>
            <a:r>
              <a:rPr lang="de-DE" altLang="de-DE" sz="1300" dirty="0"/>
              <a:t> Park Ludwigsfelde (Gewerbegebiet mit Zollamt). Die Nähe zum Flughafen Berlin/Brandenburg (zwei Autobahnabfahrten bzw. ca. 25 km entfernt) spielt eine wichtige Rolle im Passagier- und </a:t>
            </a:r>
            <a:r>
              <a:rPr lang="de-DE" altLang="de-DE" sz="1300" dirty="0" err="1"/>
              <a:t>Cargobereich</a:t>
            </a:r>
            <a:r>
              <a:rPr lang="de-DE" altLang="de-DE" sz="1300" dirty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de-DE" altLang="de-DE" sz="1300" dirty="0"/>
          </a:p>
        </p:txBody>
      </p:sp>
      <p:sp>
        <p:nvSpPr>
          <p:cNvPr id="9" name="Textplatzhalter 8"/>
          <p:cNvSpPr txBox="1">
            <a:spLocks/>
          </p:cNvSpPr>
          <p:nvPr/>
        </p:nvSpPr>
        <p:spPr>
          <a:xfrm>
            <a:off x="461763" y="857590"/>
            <a:ext cx="7856916" cy="363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8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Blip>
                <a:blip r:embed="rId3"/>
              </a:buBlip>
              <a:defRPr sz="1400" kern="1200" spc="100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666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Tx/>
              <a:buBlip>
                <a:blip r:embed="rId4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198000" algn="l" defTabSz="914400" rtl="0" eaLnBrk="1" latinLnBrk="0" hangingPunct="1">
              <a:lnSpc>
                <a:spcPct val="135000"/>
              </a:lnSpc>
              <a:spcBef>
                <a:spcPts val="0"/>
              </a:spcBef>
              <a:buSzPct val="100000"/>
              <a:buFontTx/>
              <a:buBlip>
                <a:blip r:embed="rId4"/>
              </a:buBlip>
              <a:defRPr sz="1400" kern="1200" spc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429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+mj-lt"/>
              </a:rPr>
              <a:t>Am Birkengrund 12, 14974 Ludwigsfelde</a:t>
            </a:r>
          </a:p>
          <a:p>
            <a:endParaRPr lang="de-DE" dirty="0">
              <a:latin typeface="+mj-lt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87778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12738"/>
            <a:ext cx="9315450" cy="561975"/>
          </a:xfrm>
        </p:spPr>
        <p:txBody>
          <a:bodyPr/>
          <a:lstStyle/>
          <a:p>
            <a:r>
              <a:rPr lang="de-DE" altLang="de-DE" dirty="0"/>
              <a:t>Projektentwicklung  Ludwigsfelde</a:t>
            </a:r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563363" y="6460489"/>
            <a:ext cx="432000" cy="180000"/>
          </a:xfrm>
        </p:spPr>
        <p:txBody>
          <a:bodyPr/>
          <a:lstStyle/>
          <a:p>
            <a:pPr algn="ctr"/>
            <a:r>
              <a:rPr lang="de-DE" dirty="0"/>
              <a:t>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1" r="15372"/>
          <a:stretch/>
        </p:blipFill>
        <p:spPr>
          <a:xfrm>
            <a:off x="246063" y="1218450"/>
            <a:ext cx="5289331" cy="4564027"/>
          </a:xfrm>
          <a:prstGeom prst="rect">
            <a:avLst/>
          </a:prstGeom>
        </p:spPr>
      </p:pic>
      <p:graphicFrame>
        <p:nvGraphicFramePr>
          <p:cNvPr id="83866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878040451"/>
              </p:ext>
            </p:extLst>
          </p:nvPr>
        </p:nvGraphicFramePr>
        <p:xfrm>
          <a:off x="5641023" y="2921378"/>
          <a:ext cx="4142135" cy="925433"/>
        </p:xfrm>
        <a:graphic>
          <a:graphicData uri="http://schemas.openxmlformats.org/drawingml/2006/table">
            <a:tbl>
              <a:tblPr/>
              <a:tblGrid>
                <a:gridCol w="1444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2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46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06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3013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Entfernungen vom Standort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46818" marB="468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2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Autobahn (A10)</a:t>
                      </a:r>
                    </a:p>
                  </a:txBody>
                  <a:tcPr marL="72001" marR="72001" marT="36014" marB="360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 ca. </a:t>
                      </a:r>
                      <a:r>
                        <a:rPr kumimoji="0" lang="de-DE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  km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00" marB="360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Berlin City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ca. 28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km</a:t>
                      </a:r>
                    </a:p>
                  </a:txBody>
                  <a:tcPr marL="36000" marR="72001" marT="36014" marB="360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5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 dirty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72001" marR="72001" marT="36014" marB="360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44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Bundesstraße (B101)</a:t>
                      </a:r>
                    </a:p>
                  </a:txBody>
                  <a:tcPr marL="72001" marR="72001" marT="36014" marB="360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ca. 1,5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km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rgbClr val="003257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Flughafen (BBI)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ca. 25</a:t>
                      </a:r>
                    </a:p>
                  </a:txBody>
                  <a:tcPr marL="36000" marR="36000" marT="36014" marB="360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257"/>
                          </a:solidFill>
                          <a:effectLst/>
                          <a:latin typeface="+mj-lt"/>
                        </a:rPr>
                        <a:t>km</a:t>
                      </a:r>
                    </a:p>
                  </a:txBody>
                  <a:tcPr marL="36000" marR="72001" marT="36014" marB="360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991360" y="4155440"/>
            <a:ext cx="81280" cy="82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136650" y="6460489"/>
            <a:ext cx="4443412" cy="180000"/>
          </a:xfrm>
        </p:spPr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</p:spTree>
    <p:extLst>
      <p:ext uri="{BB962C8B-B14F-4D97-AF65-F5344CB8AC3E}">
        <p14:creationId xmlns="" xmlns:p14="http://schemas.microsoft.com/office/powerpoint/2010/main" val="396352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_MG_8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4239"/>
            <a:ext cx="9906000" cy="476546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1427673"/>
            <a:ext cx="4953000" cy="4768028"/>
          </a:xfrm>
          <a:prstGeom prst="rect">
            <a:avLst/>
          </a:prstGeom>
          <a:solidFill>
            <a:srgbClr val="003255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400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endParaRPr lang="de-DE" sz="400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Grundstücksfläche:		ca.  25.130 m²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Hallenfläche:		ca.  2 x 6.670 m²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Büroeinbau:		</a:t>
            </a:r>
            <a:r>
              <a:rPr lang="de-DE" sz="1400" dirty="0">
                <a:solidFill>
                  <a:schemeClr val="bg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ca. 372 m²</a:t>
            </a:r>
            <a:endParaRPr lang="de-DE" sz="1400" dirty="0">
              <a:solidFill>
                <a:schemeClr val="bg1"/>
              </a:solidFill>
              <a:latin typeface="+mj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Andienung:			24/7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Hallenhöhe:		12,20 m UKB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Überladebrücken:		2 x 6 </a:t>
            </a:r>
            <a:r>
              <a:rPr lang="de-DE" sz="1400" dirty="0" err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Stk</a:t>
            </a: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 2,25 x 3,50 m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Jumboüberladebrücken:	2 x 1 </a:t>
            </a:r>
            <a:r>
              <a:rPr lang="de-DE" sz="1400" dirty="0" err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Stk</a:t>
            </a: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 2,25 x 4,50 m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Bodenbelastbarkeit:		ca. 8,00 t/m²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Sprinkleranlage:		ESFR-Deckensprinklerung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Heizung Halle:		Gas-Dunkelstrahler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Beleuchtung Halle:		LED-Langfeldleuchten</a:t>
            </a:r>
            <a:b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PKW-Stellplätze:		60 </a:t>
            </a:r>
            <a:r>
              <a:rPr lang="de-DE" sz="1400" dirty="0" err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Stk</a:t>
            </a: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 gesamt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LKW-Stellplätze:		14 </a:t>
            </a:r>
            <a:r>
              <a:rPr lang="de-DE" sz="1400" dirty="0" err="1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Stk</a:t>
            </a:r>
            <a:r>
              <a:rPr lang="de-DE" sz="1400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 gesamt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56656" y="343412"/>
            <a:ext cx="8192688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Gesamtübersicht </a:t>
            </a:r>
            <a:r>
              <a:rPr lang="de-DE" dirty="0" err="1"/>
              <a:t>Keyfacts</a:t>
            </a:r>
            <a:endParaRPr lang="de-DE" dirty="0"/>
          </a:p>
        </p:txBody>
      </p:sp>
      <p:pic>
        <p:nvPicPr>
          <p:cNvPr id="7" name="Inhaltsplatzhalter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1656" y="1008314"/>
            <a:ext cx="250779" cy="2212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7929" y="997275"/>
            <a:ext cx="298772" cy="2489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7082" y="970312"/>
            <a:ext cx="303896" cy="279088"/>
          </a:xfrm>
          <a:prstGeom prst="rect">
            <a:avLst/>
          </a:prstGeom>
        </p:spPr>
      </p:pic>
      <p:sp>
        <p:nvSpPr>
          <p:cNvPr id="11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563363" y="6460489"/>
            <a:ext cx="432000" cy="180000"/>
          </a:xfrm>
        </p:spPr>
        <p:txBody>
          <a:bodyPr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3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136650" y="6460489"/>
            <a:ext cx="4443412" cy="180000"/>
          </a:xfrm>
        </p:spPr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</p:spTree>
    <p:extLst>
      <p:ext uri="{BB962C8B-B14F-4D97-AF65-F5344CB8AC3E}">
        <p14:creationId xmlns="" xmlns:p14="http://schemas.microsoft.com/office/powerpoint/2010/main" val="208383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Rectangle 191"/>
          <p:cNvSpPr>
            <a:spLocks noGrp="1" noChangeArrowheads="1"/>
          </p:cNvSpPr>
          <p:nvPr>
            <p:ph type="title"/>
          </p:nvPr>
        </p:nvSpPr>
        <p:spPr>
          <a:xfrm>
            <a:off x="856656" y="476472"/>
            <a:ext cx="8192688" cy="504000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Lage Grundstück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colorTemperature colorTemp="6527"/>
                    </a14:imgEffect>
                    <a14:imgEffect>
                      <a14:saturation sat="200000"/>
                    </a14:imgEffect>
                    <a14:imgEffect>
                      <a14:brightnessContrast bright="24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840" y="1229208"/>
            <a:ext cx="8402319" cy="482652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 rot="372563">
            <a:off x="2864111" y="1765046"/>
            <a:ext cx="768819" cy="1136139"/>
          </a:xfrm>
          <a:prstGeom prst="rect">
            <a:avLst/>
          </a:prstGeom>
          <a:solidFill>
            <a:srgbClr val="2A4F68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136650" y="6460489"/>
            <a:ext cx="4443412" cy="180000"/>
          </a:xfrm>
        </p:spPr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234CB794-1EA6-4453-BA15-160C887B3B77}"/>
              </a:ext>
            </a:extLst>
          </p:cNvPr>
          <p:cNvSpPr txBox="1"/>
          <p:nvPr/>
        </p:nvSpPr>
        <p:spPr>
          <a:xfrm>
            <a:off x="3896217" y="5497987"/>
            <a:ext cx="532907" cy="2539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bg1"/>
                </a:solidFill>
              </a:rPr>
              <a:t>A10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DBF82185-C44D-4AE7-A747-12B2EE77A300}"/>
              </a:ext>
            </a:extLst>
          </p:cNvPr>
          <p:cNvSpPr/>
          <p:nvPr/>
        </p:nvSpPr>
        <p:spPr>
          <a:xfrm rot="338964">
            <a:off x="2837024" y="1752408"/>
            <a:ext cx="832025" cy="117687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6B546F69-E7D7-4187-86DF-9EF950816DF7}"/>
              </a:ext>
            </a:extLst>
          </p:cNvPr>
          <p:cNvSpPr txBox="1"/>
          <p:nvPr/>
        </p:nvSpPr>
        <p:spPr>
          <a:xfrm>
            <a:off x="7658921" y="3829471"/>
            <a:ext cx="507616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accent6">
                    <a:lumMod val="10000"/>
                  </a:schemeClr>
                </a:solidFill>
              </a:rPr>
              <a:t>B101</a:t>
            </a:r>
          </a:p>
        </p:txBody>
      </p:sp>
      <p:pic>
        <p:nvPicPr>
          <p:cNvPr id="1026" name="Grafik 2" descr="image001">
            <a:extLst>
              <a:ext uri="{FF2B5EF4-FFF2-40B4-BE49-F238E27FC236}">
                <a16:creationId xmlns="" xmlns:a16="http://schemas.microsoft.com/office/drawing/2014/main" id="{3352C34E-96AB-47C3-AD1A-CC071BB5B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84" t="30501" r="1672" b="25734"/>
          <a:stretch/>
        </p:blipFill>
        <p:spPr bwMode="auto">
          <a:xfrm>
            <a:off x="766457" y="1630492"/>
            <a:ext cx="1407900" cy="4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37226E1F-1501-4423-88DF-BA6BA304D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97" y="1235558"/>
            <a:ext cx="182454" cy="1824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1D749C23-ADE0-4E82-BFEF-2905A2CDC1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24" t="11768" r="10403" b="7859"/>
          <a:stretch/>
        </p:blipFill>
        <p:spPr>
          <a:xfrm>
            <a:off x="1559143" y="1235558"/>
            <a:ext cx="182454" cy="182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777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BBC1A51D-8664-4710-AEB4-ACCD528D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1155" y="658072"/>
            <a:ext cx="6663689" cy="5541855"/>
          </a:xfrm>
          <a:prstGeom prst="rect">
            <a:avLst/>
          </a:prstGeom>
        </p:spPr>
      </p:pic>
      <p:sp>
        <p:nvSpPr>
          <p:cNvPr id="8227" name="Rectangle 191"/>
          <p:cNvSpPr>
            <a:spLocks noGrp="1" noChangeArrowheads="1"/>
          </p:cNvSpPr>
          <p:nvPr>
            <p:ph type="title"/>
          </p:nvPr>
        </p:nvSpPr>
        <p:spPr>
          <a:xfrm>
            <a:off x="856656" y="476472"/>
            <a:ext cx="8192688" cy="504000"/>
          </a:xfrm>
          <a:noFill/>
        </p:spPr>
        <p:txBody>
          <a:bodyPr/>
          <a:lstStyle/>
          <a:p>
            <a:pPr eaLnBrk="1" hangingPunct="1"/>
            <a:r>
              <a:rPr lang="de-DE" altLang="de-DE" dirty="0"/>
              <a:t>Layout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C0037DC-074C-4A4C-BAAA-466415BD29EF}" type="slidenum">
              <a:rPr lang="de-DE" smtClean="0"/>
              <a:pPr algn="ctr"/>
              <a:t>6</a:t>
            </a:fld>
            <a:endParaRPr lang="de-DE" dirty="0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136650" y="6460489"/>
            <a:ext cx="4443412" cy="180000"/>
          </a:xfrm>
        </p:spPr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</p:spTree>
    <p:extLst>
      <p:ext uri="{BB962C8B-B14F-4D97-AF65-F5344CB8AC3E}">
        <p14:creationId xmlns="" xmlns:p14="http://schemas.microsoft.com/office/powerpoint/2010/main" val="101269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668"/>
            <a:ext cx="9906000" cy="510802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56656" y="415512"/>
            <a:ext cx="8192688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000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Mietvertragskonditionen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54700" y="1122425"/>
            <a:ext cx="4051301" cy="3901068"/>
          </a:xfrm>
          <a:prstGeom prst="rect">
            <a:avLst/>
          </a:prstGeom>
          <a:solidFill>
            <a:srgbClr val="003255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sz="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Hallenflächenmiete	       € 4,25/m²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Büro- und 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Sozialflächenmiete	       € 7,55/m²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Nebenkostenvorausz.	       € 0,50/m²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Indexierung VPI	       100 % 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Mietvertragslaufzeit 	        &gt; 5 Jahre 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Kaution 		        3 Brutto-			        monatsmieten</a:t>
            </a:r>
          </a:p>
          <a:p>
            <a:pPr>
              <a:lnSpc>
                <a:spcPct val="150000"/>
              </a:lnSpc>
            </a:pPr>
            <a:endParaRPr lang="de-DE" sz="3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Provision		        provisionsfrei</a:t>
            </a:r>
          </a:p>
          <a:p>
            <a:pPr>
              <a:lnSpc>
                <a:spcPct val="150000"/>
              </a:lnSpc>
            </a:pP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68580" y="5008253"/>
            <a:ext cx="98374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/>
            <a:r>
              <a:rPr lang="de-DE" sz="1400" b="1" dirty="0">
                <a:solidFill>
                  <a:srgbClr val="003257"/>
                </a:solidFill>
              </a:rPr>
              <a:t>Anmerkungen</a:t>
            </a:r>
          </a:p>
          <a:p>
            <a:pPr marL="180975" indent="-180975"/>
            <a:endParaRPr lang="de-DE" sz="600" b="1" dirty="0">
              <a:solidFill>
                <a:srgbClr val="003257"/>
              </a:solidFill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rgbClr val="003257"/>
                </a:solidFill>
              </a:rPr>
              <a:t>Unsere Angebote sowie alle künftigen Ergänzungen und Folgeangebote erfolgen freibleibend und vorbehaltlich </a:t>
            </a:r>
            <a:br>
              <a:rPr lang="de-DE" sz="1200" dirty="0">
                <a:solidFill>
                  <a:srgbClr val="003257"/>
                </a:solidFill>
              </a:rPr>
            </a:br>
            <a:r>
              <a:rPr lang="de-DE" sz="1200" dirty="0">
                <a:solidFill>
                  <a:srgbClr val="003257"/>
                </a:solidFill>
              </a:rPr>
              <a:t>einer Zwischenvermietung.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rgbClr val="003257"/>
                </a:solidFill>
              </a:rPr>
              <a:t>Detaillierte Informationen und Planungsunterlagen stellen wir Ihnen gern auf Anfrage zur Verfügung</a:t>
            </a:r>
            <a:r>
              <a:rPr lang="de-DE" sz="1400" dirty="0">
                <a:solidFill>
                  <a:srgbClr val="003257"/>
                </a:solidFill>
              </a:rPr>
              <a:t>.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rgbClr val="003257"/>
                </a:solidFill>
              </a:rPr>
              <a:t>Die Nebenkostenvorauszahlung beruht auf einen Erfahrungswert, welcher sich nach der ersten Betriebskostenabrechnung anpassen wird.</a:t>
            </a:r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563363" y="6460489"/>
            <a:ext cx="432000" cy="180000"/>
          </a:xfrm>
        </p:spPr>
        <p:txBody>
          <a:bodyPr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10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1136650" y="6460489"/>
            <a:ext cx="4443412" cy="180000"/>
          </a:xfrm>
        </p:spPr>
        <p:txBody>
          <a:bodyPr/>
          <a:lstStyle/>
          <a:p>
            <a:r>
              <a:rPr lang="es-ES_tradnl" dirty="0"/>
              <a:t>Exposé Projektentwicklung Ludwigsfelde</a:t>
            </a:r>
          </a:p>
        </p:txBody>
      </p:sp>
    </p:spTree>
    <p:extLst>
      <p:ext uri="{BB962C8B-B14F-4D97-AF65-F5344CB8AC3E}">
        <p14:creationId xmlns="" xmlns:p14="http://schemas.microsoft.com/office/powerpoint/2010/main" val="375975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Garbe Industrial Real Estate GmbH</a:t>
            </a:r>
            <a:br>
              <a:rPr lang="de-DE" dirty="0"/>
            </a:br>
            <a:r>
              <a:rPr lang="de-DE" dirty="0" err="1"/>
              <a:t>Caffamacherreihe</a:t>
            </a:r>
            <a:r>
              <a:rPr lang="de-DE" dirty="0"/>
              <a:t> 8</a:t>
            </a:r>
          </a:p>
          <a:p>
            <a:r>
              <a:rPr lang="de-DE" dirty="0"/>
              <a:t>20355 Hamburg </a:t>
            </a:r>
          </a:p>
          <a:p>
            <a:endParaRPr lang="de-DE" dirty="0"/>
          </a:p>
          <a:p>
            <a:r>
              <a:rPr lang="de-DE" dirty="0"/>
              <a:t>Tel: +49 (0) 40 / 35 613 0</a:t>
            </a:r>
            <a:br>
              <a:rPr lang="de-DE" dirty="0"/>
            </a:br>
            <a:r>
              <a:rPr lang="de-DE" dirty="0"/>
              <a:t>Fax: +49 (0) 40 / 35 613 – 2710</a:t>
            </a:r>
            <a:br>
              <a:rPr lang="de-DE" dirty="0"/>
            </a:br>
            <a:endParaRPr lang="de-DE" dirty="0"/>
          </a:p>
          <a:p>
            <a:r>
              <a:rPr lang="de-DE" dirty="0"/>
              <a:t>www.garbe-industrial.de </a:t>
            </a:r>
          </a:p>
        </p:txBody>
      </p:sp>
    </p:spTree>
    <p:extLst>
      <p:ext uri="{BB962C8B-B14F-4D97-AF65-F5344CB8AC3E}">
        <p14:creationId xmlns="" xmlns:p14="http://schemas.microsoft.com/office/powerpoint/2010/main" val="246134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RBE -  Farben">
      <a:dk1>
        <a:srgbClr val="003255"/>
      </a:dk1>
      <a:lt1>
        <a:srgbClr val="FFFFFF"/>
      </a:lt1>
      <a:dk2>
        <a:srgbClr val="000000"/>
      </a:dk2>
      <a:lt2>
        <a:srgbClr val="FFFFFF"/>
      </a:lt2>
      <a:accent1>
        <a:srgbClr val="003255"/>
      </a:accent1>
      <a:accent2>
        <a:srgbClr val="38698B"/>
      </a:accent2>
      <a:accent3>
        <a:srgbClr val="289B37"/>
      </a:accent3>
      <a:accent4>
        <a:srgbClr val="6AD979"/>
      </a:accent4>
      <a:accent5>
        <a:srgbClr val="CBD8D8"/>
      </a:accent5>
      <a:accent6>
        <a:srgbClr val="F6F6F6"/>
      </a:accent6>
      <a:hlink>
        <a:srgbClr val="0563C1"/>
      </a:hlink>
      <a:folHlink>
        <a:srgbClr val="954F72"/>
      </a:folHlink>
    </a:clrScheme>
    <a:fontScheme name="GARBE - Font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RBE_A4_Basic.potx" id="{A9954D68-9C13-4B30-B2C7-477D4C57214D}" vid="{805E5E11-1BE4-4464-902F-840D50D8C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GARBE_A4_Basic</Template>
  <TotalTime>0</TotalTime>
  <Words>220</Words>
  <Application>Microsoft Office PowerPoint</Application>
  <PresentationFormat>A4-Papier (210x297 mm)</PresentationFormat>
  <Paragraphs>84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 Theme</vt:lpstr>
      <vt:lpstr>Folie 1</vt:lpstr>
      <vt:lpstr>Lage</vt:lpstr>
      <vt:lpstr>Projektentwicklung  Ludwigsfelde</vt:lpstr>
      <vt:lpstr>Folie 4</vt:lpstr>
      <vt:lpstr>Lage Grundstück </vt:lpstr>
      <vt:lpstr>Layout </vt:lpstr>
      <vt:lpstr>Folie 7</vt:lpstr>
      <vt:lpstr>Folie 8</vt:lpstr>
    </vt:vector>
  </TitlesOfParts>
  <Company>GARBE Logistic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Exposé_Ludwigsfelde</dc:title>
  <dc:creator>Lange, Janina</dc:creator>
  <dc:description>Office 2013_x000d_
Version: 001 – Basic_x000d_
2016-02-25</dc:description>
  <cp:lastModifiedBy>jlange</cp:lastModifiedBy>
  <cp:revision>105</cp:revision>
  <cp:lastPrinted>2017-04-13T07:52:31Z</cp:lastPrinted>
  <dcterms:created xsi:type="dcterms:W3CDTF">2016-05-23T12:35:39Z</dcterms:created>
  <dcterms:modified xsi:type="dcterms:W3CDTF">2018-08-13T18:15:27Z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001</vt:lpwstr>
  </property>
  <property fmtid="{D5CDD505-2E9C-101B-9397-08002B2CF9AE}" pid="3" name="Erstellt am">
    <vt:lpwstr>2016-02-01</vt:lpwstr>
  </property>
  <property fmtid="{D5CDD505-2E9C-101B-9397-08002B2CF9AE}" pid="4" name="Version vom">
    <vt:lpwstr>2016-02-25</vt:lpwstr>
  </property>
</Properties>
</file>